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5" r:id="rId2"/>
    <p:sldId id="272" r:id="rId3"/>
    <p:sldId id="276" r:id="rId4"/>
    <p:sldId id="274" r:id="rId5"/>
    <p:sldId id="275" r:id="rId6"/>
    <p:sldId id="267" r:id="rId7"/>
    <p:sldId id="27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100" d="100"/>
          <a:sy n="100" d="100"/>
        </p:scale>
        <p:origin x="-52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7AC1E9-66F4-4016-A511-ED47C8A96CFE}" type="datetimeFigureOut">
              <a:rPr lang="en-US" smtClean="0"/>
              <a:t>6/18/2021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DAA73-6DEB-440B-ADB6-BC753FA54F86}" type="slidenum">
              <a:rPr lang="en-US" smtClean="0"/>
              <a:t>‹#›</a:t>
            </a:fld>
            <a:endParaRPr lang="en-US" dirty="0"/>
          </a:p>
        </p:txBody>
      </p:sp>
    </p:spTree>
    <p:extLst>
      <p:ext uri="{BB962C8B-B14F-4D97-AF65-F5344CB8AC3E}">
        <p14:creationId xmlns:p14="http://schemas.microsoft.com/office/powerpoint/2010/main" val="5989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1</a:t>
            </a:fld>
            <a:endParaRPr lang="en-US" dirty="0"/>
          </a:p>
        </p:txBody>
      </p:sp>
    </p:spTree>
    <p:extLst>
      <p:ext uri="{BB962C8B-B14F-4D97-AF65-F5344CB8AC3E}">
        <p14:creationId xmlns:p14="http://schemas.microsoft.com/office/powerpoint/2010/main" val="2337647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2</a:t>
            </a:fld>
            <a:endParaRPr lang="en-US" dirty="0"/>
          </a:p>
        </p:txBody>
      </p:sp>
    </p:spTree>
    <p:extLst>
      <p:ext uri="{BB962C8B-B14F-4D97-AF65-F5344CB8AC3E}">
        <p14:creationId xmlns:p14="http://schemas.microsoft.com/office/powerpoint/2010/main" val="3629473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3</a:t>
            </a:fld>
            <a:endParaRPr lang="en-US" dirty="0"/>
          </a:p>
        </p:txBody>
      </p:sp>
    </p:spTree>
    <p:extLst>
      <p:ext uri="{BB962C8B-B14F-4D97-AF65-F5344CB8AC3E}">
        <p14:creationId xmlns:p14="http://schemas.microsoft.com/office/powerpoint/2010/main" val="3629473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4</a:t>
            </a:fld>
            <a:endParaRPr lang="en-US" dirty="0"/>
          </a:p>
        </p:txBody>
      </p:sp>
    </p:spTree>
    <p:extLst>
      <p:ext uri="{BB962C8B-B14F-4D97-AF65-F5344CB8AC3E}">
        <p14:creationId xmlns:p14="http://schemas.microsoft.com/office/powerpoint/2010/main" val="170820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5</a:t>
            </a:fld>
            <a:endParaRPr lang="en-US" dirty="0"/>
          </a:p>
        </p:txBody>
      </p:sp>
    </p:spTree>
    <p:extLst>
      <p:ext uri="{BB962C8B-B14F-4D97-AF65-F5344CB8AC3E}">
        <p14:creationId xmlns:p14="http://schemas.microsoft.com/office/powerpoint/2010/main" val="170820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6</a:t>
            </a:fld>
            <a:endParaRPr lang="en-US" dirty="0"/>
          </a:p>
        </p:txBody>
      </p:sp>
    </p:spTree>
    <p:extLst>
      <p:ext uri="{BB962C8B-B14F-4D97-AF65-F5344CB8AC3E}">
        <p14:creationId xmlns:p14="http://schemas.microsoft.com/office/powerpoint/2010/main" val="1707072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57DDC3D-1BA0-4764-B6EF-19AA1D9FE6BE}"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6/18/2021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FABC9163-40F4-41C1-B94C-97E6E3ED05A0}" type="datetimeFigureOut">
              <a:rPr lang="en-US" smtClean="0"/>
              <a:t>6/18/2021</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57DDC3D-1BA0-4764-B6EF-19AA1D9FE6B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1"/>
            <a:ext cx="8153400" cy="3810000"/>
          </a:xfrm>
        </p:spPr>
        <p:txBody>
          <a:bodyPr>
            <a:normAutofit/>
          </a:bodyPr>
          <a:lstStyle/>
          <a:p>
            <a:pPr marL="0" indent="0"/>
            <a:endParaRPr lang="en-US" sz="2800" dirty="0" smtClean="0"/>
          </a:p>
          <a:p>
            <a:pPr algn="ctr"/>
            <a:r>
              <a:rPr lang="en-US" sz="2800" dirty="0" smtClean="0"/>
              <a:t>Environmental Pollution</a:t>
            </a:r>
            <a:endParaRPr lang="en-US" sz="2800" dirty="0"/>
          </a:p>
          <a:p>
            <a:pPr algn="ctr"/>
            <a:r>
              <a:rPr lang="en-US" sz="2800" dirty="0"/>
              <a:t>Student’s Name</a:t>
            </a:r>
          </a:p>
          <a:p>
            <a:pPr algn="ctr"/>
            <a:r>
              <a:rPr lang="en-US" sz="2800" dirty="0"/>
              <a:t>Institution</a:t>
            </a:r>
          </a:p>
          <a:p>
            <a:pPr algn="ctr"/>
            <a:r>
              <a:rPr lang="en-US" sz="2800" dirty="0"/>
              <a:t>Date</a:t>
            </a:r>
          </a:p>
          <a:p>
            <a:pPr marL="0" indent="0"/>
            <a:endParaRPr lang="en-US" sz="2800" dirty="0"/>
          </a:p>
        </p:txBody>
      </p:sp>
    </p:spTree>
    <p:extLst>
      <p:ext uri="{BB962C8B-B14F-4D97-AF65-F5344CB8AC3E}">
        <p14:creationId xmlns:p14="http://schemas.microsoft.com/office/powerpoint/2010/main" val="3335599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457200"/>
            <a:ext cx="7520940" cy="4223277"/>
          </a:xfrm>
        </p:spPr>
        <p:txBody>
          <a:bodyPr>
            <a:normAutofit/>
          </a:bodyPr>
          <a:lstStyle/>
          <a:p>
            <a:pPr marL="0" indent="0"/>
            <a:r>
              <a:rPr lang="en-US" sz="2000" dirty="0" smtClean="0">
                <a:latin typeface="Times New Roman" pitchFamily="18" charset="0"/>
                <a:cs typeface="Times New Roman" pitchFamily="18" charset="0"/>
              </a:rPr>
              <a:t>Scientific factors causing environmental pollution in Florida state</a:t>
            </a: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Urbanization and industrialization. </a:t>
            </a:r>
          </a:p>
          <a:p>
            <a:pPr marL="0" indent="0"/>
            <a:r>
              <a:rPr lang="en-US" sz="2000" b="0" dirty="0">
                <a:latin typeface="Times New Roman" pitchFamily="18" charset="0"/>
                <a:cs typeface="Times New Roman" pitchFamily="18" charset="0"/>
              </a:rPr>
              <a:t>-</a:t>
            </a:r>
            <a:r>
              <a:rPr lang="en-US" sz="2000" b="0" dirty="0" smtClean="0">
                <a:latin typeface="Times New Roman" pitchFamily="18" charset="0"/>
                <a:cs typeface="Times New Roman" pitchFamily="18" charset="0"/>
              </a:rPr>
              <a:t>The era of industrial revolution has led to introduction of hazardous material into the environment. </a:t>
            </a: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Burning of fossil fuels in companies have led to emission of carbon monoxide and sulfur dioxide into environment.</a:t>
            </a:r>
          </a:p>
          <a:p>
            <a:pPr>
              <a:buFont typeface="Arial" pitchFamily="34" charset="0"/>
              <a:buChar char="•"/>
            </a:pPr>
            <a:r>
              <a:rPr lang="en-US" sz="2000" b="0" dirty="0" smtClean="0">
                <a:latin typeface="Times New Roman" pitchFamily="18" charset="0"/>
                <a:cs typeface="Times New Roman" pitchFamily="18" charset="0"/>
              </a:rPr>
              <a:t>Emission of particulate matter such as acids and organic chemicals into the surrounding. </a:t>
            </a: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Poor disposal of solid wastes, increasing landfills in environment</a:t>
            </a: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(Bawa </a:t>
            </a:r>
            <a:r>
              <a:rPr lang="en-US" sz="2000" b="0" dirty="0">
                <a:latin typeface="Times New Roman" pitchFamily="18" charset="0"/>
                <a:cs typeface="Times New Roman" pitchFamily="18" charset="0"/>
              </a:rPr>
              <a:t>&amp; Dwivedi, </a:t>
            </a:r>
            <a:r>
              <a:rPr lang="en-US" sz="2000" b="0" dirty="0" smtClean="0">
                <a:latin typeface="Times New Roman" pitchFamily="18" charset="0"/>
                <a:cs typeface="Times New Roman" pitchFamily="18" charset="0"/>
              </a:rPr>
              <a:t>2019). </a:t>
            </a:r>
            <a:endParaRPr lang="en-US" sz="2000" b="0" dirty="0">
              <a:latin typeface="Times New Roman" pitchFamily="18" charset="0"/>
              <a:cs typeface="Times New Roman" pitchFamily="18" charset="0"/>
            </a:endParaRPr>
          </a:p>
          <a:p>
            <a:pPr marL="0" indent="0"/>
            <a:endParaRPr lang="en-US" sz="2000" b="0" dirty="0">
              <a:latin typeface="Times New Roman" pitchFamily="18" charset="0"/>
              <a:cs typeface="Times New Roman" pitchFamily="18" charset="0"/>
            </a:endParaRPr>
          </a:p>
          <a:p>
            <a:pPr marL="0" indent="0"/>
            <a:endParaRPr lang="en-US" sz="2000" b="0" dirty="0">
              <a:solidFill>
                <a:schemeClr val="tx1">
                  <a:lumMod val="65000"/>
                  <a:lumOff val="35000"/>
                </a:schemeClr>
              </a:solidFill>
              <a:latin typeface="+mj-lt"/>
              <a:cs typeface="Times New Roman" pitchFamily="18" charset="0"/>
            </a:endParaRPr>
          </a:p>
        </p:txBody>
      </p:sp>
    </p:spTree>
    <p:extLst>
      <p:ext uri="{BB962C8B-B14F-4D97-AF65-F5344CB8AC3E}">
        <p14:creationId xmlns:p14="http://schemas.microsoft.com/office/powerpoint/2010/main" val="196383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457200"/>
            <a:ext cx="7520940" cy="4223277"/>
          </a:xfrm>
        </p:spPr>
        <p:txBody>
          <a:bodyPr>
            <a:normAutofit/>
          </a:bodyPr>
          <a:lstStyle/>
          <a:p>
            <a:pPr marL="0" indent="0"/>
            <a:r>
              <a:rPr lang="en-US" sz="2000" dirty="0" smtClean="0">
                <a:latin typeface="Times New Roman" pitchFamily="18" charset="0"/>
                <a:cs typeface="Times New Roman" pitchFamily="18" charset="0"/>
              </a:rPr>
              <a:t>Scientific factors causing environmental pollution in Florida state</a:t>
            </a: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Agricultural activities that involve use of acidic fertilizers in soil. </a:t>
            </a: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Production of plastics that gets hard to recycle.</a:t>
            </a:r>
          </a:p>
          <a:p>
            <a:pPr>
              <a:buFont typeface="Arial" pitchFamily="34" charset="0"/>
              <a:buChar char="•"/>
            </a:pPr>
            <a:r>
              <a:rPr lang="en-US" sz="2000" b="0" dirty="0" smtClean="0">
                <a:latin typeface="Times New Roman" pitchFamily="18" charset="0"/>
                <a:cs typeface="Times New Roman" pitchFamily="18" charset="0"/>
              </a:rPr>
              <a:t>Microbial decaying of wastes.</a:t>
            </a:r>
          </a:p>
          <a:p>
            <a:pPr>
              <a:buFont typeface="Arial" pitchFamily="34" charset="0"/>
              <a:buChar char="•"/>
            </a:pPr>
            <a:r>
              <a:rPr lang="en-US" sz="2000" b="0" dirty="0" smtClean="0">
                <a:latin typeface="Times New Roman" pitchFamily="18" charset="0"/>
                <a:cs typeface="Times New Roman" pitchFamily="18" charset="0"/>
              </a:rPr>
              <a:t>Wildfires that emit much smoke and carbon monoxide. </a:t>
            </a:r>
          </a:p>
          <a:p>
            <a:pPr>
              <a:buFont typeface="Arial" pitchFamily="34" charset="0"/>
              <a:buChar char="•"/>
            </a:pPr>
            <a:r>
              <a:rPr lang="en-US" sz="2000" b="0" dirty="0" smtClean="0">
                <a:latin typeface="Times New Roman" pitchFamily="18" charset="0"/>
                <a:cs typeface="Times New Roman" pitchFamily="18" charset="0"/>
              </a:rPr>
              <a:t>Fossil fuel based power plants that emit pollutants.</a:t>
            </a:r>
          </a:p>
          <a:p>
            <a:pPr>
              <a:buFont typeface="Arial" pitchFamily="34" charset="0"/>
              <a:buChar char="•"/>
            </a:pPr>
            <a:endParaRPr lang="en-US" sz="2000" b="0" dirty="0" smtClean="0">
              <a:latin typeface="Times New Roman" pitchFamily="18" charset="0"/>
              <a:cs typeface="Times New Roman" pitchFamily="18" charset="0"/>
            </a:endParaRPr>
          </a:p>
          <a:p>
            <a:pPr>
              <a:buFont typeface="Arial" pitchFamily="34" charset="0"/>
              <a:buChar char="•"/>
            </a:pPr>
            <a:endParaRPr lang="en-US" sz="2000" b="0" dirty="0">
              <a:latin typeface="Times New Roman" pitchFamily="18" charset="0"/>
              <a:cs typeface="Times New Roman" pitchFamily="18" charset="0"/>
            </a:endParaRPr>
          </a:p>
          <a:p>
            <a:pPr marL="0" indent="0"/>
            <a:endParaRPr lang="en-US" sz="2000" b="0" dirty="0">
              <a:solidFill>
                <a:schemeClr val="tx1">
                  <a:lumMod val="65000"/>
                  <a:lumOff val="35000"/>
                </a:schemeClr>
              </a:solidFill>
              <a:latin typeface="+mj-lt"/>
              <a:cs typeface="Times New Roman" pitchFamily="18" charset="0"/>
            </a:endParaRPr>
          </a:p>
        </p:txBody>
      </p:sp>
    </p:spTree>
    <p:extLst>
      <p:ext uri="{BB962C8B-B14F-4D97-AF65-F5344CB8AC3E}">
        <p14:creationId xmlns:p14="http://schemas.microsoft.com/office/powerpoint/2010/main" val="2810772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609600"/>
            <a:ext cx="7520940" cy="4070877"/>
          </a:xfrm>
        </p:spPr>
        <p:txBody>
          <a:bodyPr/>
          <a:lstStyle/>
          <a:p>
            <a:endParaRPr lang="en-US" b="0" dirty="0" smtClean="0"/>
          </a:p>
          <a:p>
            <a:pPr algn="ctr"/>
            <a:r>
              <a:rPr lang="en-US" sz="2000" dirty="0" smtClean="0">
                <a:latin typeface="Times New Roman" pitchFamily="18" charset="0"/>
                <a:cs typeface="Times New Roman" pitchFamily="18" charset="0"/>
              </a:rPr>
              <a:t>How environmental pollution gets identified</a:t>
            </a:r>
            <a:endParaRPr lang="en-US" sz="2000" dirty="0" smtClean="0">
              <a:latin typeface="Times New Roman" pitchFamily="18" charset="0"/>
              <a:cs typeface="Times New Roman" pitchFamily="18" charset="0"/>
            </a:endParaRPr>
          </a:p>
          <a:p>
            <a:pPr marL="0" indent="0"/>
            <a:r>
              <a:rPr lang="en-US" sz="2000" b="0" dirty="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en-US" sz="2000" b="0" dirty="0">
                <a:latin typeface="Times New Roman" pitchFamily="18" charset="0"/>
                <a:cs typeface="Times New Roman" pitchFamily="18" charset="0"/>
              </a:rPr>
              <a:t>National Ambient Air Quality Standard (NAAQS</a:t>
            </a:r>
            <a:r>
              <a:rPr lang="en-US" sz="2000" b="0" dirty="0" smtClean="0">
                <a:latin typeface="Times New Roman" pitchFamily="18" charset="0"/>
                <a:cs typeface="Times New Roman" pitchFamily="18" charset="0"/>
              </a:rPr>
              <a:t>) has developed data from the sources of pollutants that affect the environment. The organization has identified the amount of pollutants produced by industries. Florida state contain many industries that emit pollutants like carbon monoxide that affect the atmosphere. The body keeps record of all the vehicles that exist in Florida to determine amount of pollutants emitted. Other sources like burning of fossil fuels gets determined in the areas they get performed. The percentages for the pollution sources exist in the records of </a:t>
            </a:r>
            <a:r>
              <a:rPr lang="en-US" sz="2000" b="0" dirty="0">
                <a:latin typeface="Times New Roman" pitchFamily="18" charset="0"/>
                <a:cs typeface="Times New Roman" pitchFamily="18" charset="0"/>
              </a:rPr>
              <a:t>National Ambient Air Quality Standard (NAAQS</a:t>
            </a:r>
            <a:r>
              <a:rPr lang="en-US" sz="2000" b="0" dirty="0" smtClean="0">
                <a:latin typeface="Times New Roman" pitchFamily="18" charset="0"/>
                <a:cs typeface="Times New Roman" pitchFamily="18" charset="0"/>
              </a:rPr>
              <a:t>). </a:t>
            </a:r>
            <a:endParaRPr lang="en-US" sz="2000" b="0" dirty="0">
              <a:latin typeface="Times New Roman" pitchFamily="18" charset="0"/>
              <a:cs typeface="Times New Roman" pitchFamily="18" charset="0"/>
            </a:endParaRPr>
          </a:p>
          <a:p>
            <a:endParaRPr lang="en-US" b="0" dirty="0"/>
          </a:p>
        </p:txBody>
      </p:sp>
    </p:spTree>
    <p:extLst>
      <p:ext uri="{BB962C8B-B14F-4D97-AF65-F5344CB8AC3E}">
        <p14:creationId xmlns:p14="http://schemas.microsoft.com/office/powerpoint/2010/main" val="1910704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457200"/>
            <a:ext cx="7520940" cy="4223277"/>
          </a:xfrm>
        </p:spPr>
        <p:txBody>
          <a:bodyPr/>
          <a:lstStyle/>
          <a:p>
            <a:pPr algn="ctr"/>
            <a:r>
              <a:rPr lang="en-US" sz="2000" dirty="0" smtClean="0">
                <a:latin typeface="Times New Roman" pitchFamily="18" charset="0"/>
                <a:cs typeface="Times New Roman" pitchFamily="18" charset="0"/>
              </a:rPr>
              <a:t>Solution to the environmental pollution in Florida state</a:t>
            </a:r>
            <a:endParaRPr lang="en-US" sz="2000" b="0" dirty="0" smtClean="0">
              <a:latin typeface="Times New Roman" pitchFamily="18" charset="0"/>
              <a:cs typeface="Times New Roman" pitchFamily="18" charset="0"/>
            </a:endParaRPr>
          </a:p>
          <a:p>
            <a:pPr>
              <a:buFont typeface="Arial" pitchFamily="34" charset="0"/>
              <a:buChar char="•"/>
            </a:pPr>
            <a:r>
              <a:rPr lang="en-US" sz="2000" b="0" dirty="0" smtClean="0">
                <a:latin typeface="Times New Roman" pitchFamily="18" charset="0"/>
                <a:cs typeface="Times New Roman" pitchFamily="18" charset="0"/>
              </a:rPr>
              <a:t> Replacing fossil fuels with sustainable renewable </a:t>
            </a:r>
            <a:r>
              <a:rPr lang="en-US" sz="2000" b="0" dirty="0">
                <a:latin typeface="Times New Roman" pitchFamily="18" charset="0"/>
                <a:cs typeface="Times New Roman" pitchFamily="18" charset="0"/>
              </a:rPr>
              <a:t>s</a:t>
            </a:r>
            <a:r>
              <a:rPr lang="en-US" sz="2000" b="0" dirty="0" smtClean="0">
                <a:latin typeface="Times New Roman" pitchFamily="18" charset="0"/>
                <a:cs typeface="Times New Roman" pitchFamily="18" charset="0"/>
              </a:rPr>
              <a:t>ources like solar and geothermal. </a:t>
            </a:r>
          </a:p>
          <a:p>
            <a:pPr>
              <a:buFont typeface="Arial" pitchFamily="34" charset="0"/>
              <a:buChar char="•"/>
            </a:pPr>
            <a:r>
              <a:rPr lang="en-US" sz="2000" b="0" dirty="0" smtClean="0">
                <a:latin typeface="Times New Roman" pitchFamily="18" charset="0"/>
                <a:cs typeface="Times New Roman" pitchFamily="18" charset="0"/>
              </a:rPr>
              <a:t>Flushing household chemicals into ground and surface water systems. </a:t>
            </a:r>
          </a:p>
          <a:p>
            <a:pPr>
              <a:buFont typeface="Arial" pitchFamily="34" charset="0"/>
              <a:buChar char="•"/>
            </a:pPr>
            <a:r>
              <a:rPr lang="en-US" sz="2000" b="0" dirty="0" smtClean="0">
                <a:latin typeface="Times New Roman" pitchFamily="18" charset="0"/>
                <a:cs typeface="Times New Roman" pitchFamily="18" charset="0"/>
              </a:rPr>
              <a:t>Maintain local storm </a:t>
            </a:r>
            <a:r>
              <a:rPr lang="en-US" sz="2000" b="0" dirty="0">
                <a:latin typeface="Times New Roman" pitchFamily="18" charset="0"/>
                <a:cs typeface="Times New Roman" pitchFamily="18" charset="0"/>
              </a:rPr>
              <a:t>water systems </a:t>
            </a:r>
            <a:r>
              <a:rPr lang="en-US" sz="2000" b="0" dirty="0" smtClean="0">
                <a:latin typeface="Times New Roman" pitchFamily="18" charset="0"/>
                <a:cs typeface="Times New Roman" pitchFamily="18" charset="0"/>
              </a:rPr>
              <a:t>(Williams &amp; </a:t>
            </a:r>
            <a:r>
              <a:rPr lang="en-US" sz="2000" b="0" dirty="0">
                <a:latin typeface="Times New Roman" pitchFamily="18" charset="0"/>
                <a:cs typeface="Times New Roman" pitchFamily="18" charset="0"/>
              </a:rPr>
              <a:t>Rangel-Buitrago, </a:t>
            </a:r>
            <a:r>
              <a:rPr lang="en-US" sz="2000" b="0" dirty="0" smtClean="0">
                <a:latin typeface="Times New Roman" pitchFamily="18" charset="0"/>
                <a:cs typeface="Times New Roman" pitchFamily="18" charset="0"/>
              </a:rPr>
              <a:t>2019).</a:t>
            </a:r>
            <a:endParaRPr lang="en-US" sz="2000" b="0" dirty="0" smtClean="0">
              <a:latin typeface="Times New Roman" pitchFamily="18" charset="0"/>
              <a:cs typeface="Times New Roman" pitchFamily="18" charset="0"/>
            </a:endParaRPr>
          </a:p>
          <a:p>
            <a:pPr>
              <a:buFont typeface="Arial" pitchFamily="34" charset="0"/>
              <a:buChar char="•"/>
            </a:pPr>
            <a:r>
              <a:rPr lang="en-US" sz="2000" b="0" dirty="0" smtClean="0">
                <a:latin typeface="Times New Roman" pitchFamily="18" charset="0"/>
                <a:cs typeface="Times New Roman" pitchFamily="18" charset="0"/>
              </a:rPr>
              <a:t>Using herbicides, pesticides, and fertilizers with care. </a:t>
            </a:r>
            <a:endParaRPr lang="en-US" sz="20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13690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762000"/>
            <a:ext cx="7520940" cy="3918477"/>
          </a:xfrm>
        </p:spPr>
        <p:txBody>
          <a:bodyPr>
            <a:normAutofit/>
          </a:bodyPr>
          <a:lstStyle/>
          <a:p>
            <a:pPr marL="0" indent="0" algn="ctr"/>
            <a:r>
              <a:rPr lang="en-US" sz="2000" dirty="0" smtClean="0">
                <a:solidFill>
                  <a:schemeClr val="tx1">
                    <a:lumMod val="95000"/>
                    <a:lumOff val="5000"/>
                  </a:schemeClr>
                </a:solidFill>
                <a:latin typeface="Times New Roman" pitchFamily="18" charset="0"/>
                <a:cs typeface="Times New Roman" pitchFamily="18" charset="0"/>
              </a:rPr>
              <a:t>Environmental pollution key terms</a:t>
            </a:r>
            <a:endParaRPr lang="en-US" sz="2000" dirty="0" smtClean="0">
              <a:solidFill>
                <a:schemeClr val="tx1">
                  <a:lumMod val="95000"/>
                  <a:lumOff val="5000"/>
                </a:schemeClr>
              </a:solidFill>
              <a:latin typeface="Times New Roman" pitchFamily="18" charset="0"/>
              <a:cs typeface="Times New Roman" pitchFamily="18" charset="0"/>
            </a:endParaRPr>
          </a:p>
          <a:p>
            <a:pPr>
              <a:buFont typeface="Arial" pitchFamily="34" charset="0"/>
              <a:buChar char="•"/>
            </a:pPr>
            <a:r>
              <a:rPr lang="en-US" sz="2000" b="0" dirty="0">
                <a:solidFill>
                  <a:schemeClr val="tx1">
                    <a:lumMod val="95000"/>
                    <a:lumOff val="5000"/>
                  </a:schemeClr>
                </a:solidFill>
                <a:latin typeface="Times New Roman" pitchFamily="18" charset="0"/>
                <a:cs typeface="Times New Roman" pitchFamily="18" charset="0"/>
              </a:rPr>
              <a:t> </a:t>
            </a:r>
            <a:r>
              <a:rPr lang="en-US" sz="2000" b="0" dirty="0" smtClean="0">
                <a:solidFill>
                  <a:schemeClr val="tx1">
                    <a:lumMod val="95000"/>
                    <a:lumOff val="5000"/>
                  </a:schemeClr>
                </a:solidFill>
                <a:latin typeface="Times New Roman" pitchFamily="18" charset="0"/>
                <a:cs typeface="Times New Roman" pitchFamily="18" charset="0"/>
              </a:rPr>
              <a:t>Air </a:t>
            </a:r>
            <a:r>
              <a:rPr lang="en-US" sz="2000" b="0" dirty="0">
                <a:solidFill>
                  <a:schemeClr val="tx1">
                    <a:lumMod val="95000"/>
                    <a:lumOff val="5000"/>
                  </a:schemeClr>
                </a:solidFill>
                <a:latin typeface="Times New Roman" pitchFamily="18" charset="0"/>
                <a:cs typeface="Times New Roman" pitchFamily="18" charset="0"/>
              </a:rPr>
              <a:t>Q</a:t>
            </a:r>
            <a:r>
              <a:rPr lang="en-US" sz="2000" b="0" dirty="0" smtClean="0">
                <a:solidFill>
                  <a:schemeClr val="tx1">
                    <a:lumMod val="95000"/>
                    <a:lumOff val="5000"/>
                  </a:schemeClr>
                </a:solidFill>
                <a:latin typeface="Times New Roman" pitchFamily="18" charset="0"/>
                <a:cs typeface="Times New Roman" pitchFamily="18" charset="0"/>
              </a:rPr>
              <a:t>uality Division</a:t>
            </a:r>
          </a:p>
          <a:p>
            <a:pPr>
              <a:buFont typeface="Arial" pitchFamily="34" charset="0"/>
              <a:buChar char="•"/>
            </a:pPr>
            <a:r>
              <a:rPr lang="en-US" sz="2000" b="0" dirty="0" smtClean="0">
                <a:solidFill>
                  <a:schemeClr val="tx1">
                    <a:lumMod val="95000"/>
                    <a:lumOff val="5000"/>
                  </a:schemeClr>
                </a:solidFill>
                <a:latin typeface="Times New Roman" pitchFamily="18" charset="0"/>
                <a:cs typeface="Times New Roman" pitchFamily="18" charset="0"/>
              </a:rPr>
              <a:t>Air Sparging</a:t>
            </a:r>
          </a:p>
          <a:p>
            <a:pPr>
              <a:buFont typeface="Arial" pitchFamily="34" charset="0"/>
              <a:buChar char="•"/>
            </a:pPr>
            <a:r>
              <a:rPr lang="en-US" sz="2000" b="0" dirty="0" smtClean="0">
                <a:solidFill>
                  <a:schemeClr val="tx1">
                    <a:lumMod val="95000"/>
                    <a:lumOff val="5000"/>
                  </a:schemeClr>
                </a:solidFill>
                <a:latin typeface="Times New Roman" pitchFamily="18" charset="0"/>
                <a:cs typeface="Times New Roman" pitchFamily="18" charset="0"/>
              </a:rPr>
              <a:t>Adsorption</a:t>
            </a:r>
          </a:p>
          <a:p>
            <a:pPr>
              <a:buFont typeface="Arial" pitchFamily="34" charset="0"/>
              <a:buChar char="•"/>
            </a:pPr>
            <a:r>
              <a:rPr lang="en-US" sz="2000" b="0" dirty="0" smtClean="0">
                <a:solidFill>
                  <a:schemeClr val="tx1">
                    <a:lumMod val="95000"/>
                    <a:lumOff val="5000"/>
                  </a:schemeClr>
                </a:solidFill>
                <a:latin typeface="Times New Roman" pitchFamily="18" charset="0"/>
                <a:cs typeface="Times New Roman" pitchFamily="18" charset="0"/>
              </a:rPr>
              <a:t>Carbon Absorption Unit</a:t>
            </a:r>
          </a:p>
          <a:p>
            <a:pPr>
              <a:buFont typeface="Arial" pitchFamily="34" charset="0"/>
              <a:buChar char="•"/>
            </a:pPr>
            <a:r>
              <a:rPr lang="en-US" sz="2000" b="0" dirty="0" smtClean="0">
                <a:solidFill>
                  <a:schemeClr val="tx1">
                    <a:lumMod val="95000"/>
                    <a:lumOff val="5000"/>
                  </a:schemeClr>
                </a:solidFill>
                <a:latin typeface="Times New Roman" pitchFamily="18" charset="0"/>
                <a:cs typeface="Times New Roman" pitchFamily="18" charset="0"/>
              </a:rPr>
              <a:t>Carbon Monoxide</a:t>
            </a:r>
          </a:p>
          <a:p>
            <a:pPr>
              <a:buFont typeface="Arial" pitchFamily="34" charset="0"/>
              <a:buChar char="•"/>
            </a:pPr>
            <a:r>
              <a:rPr lang="en-US" sz="2000" b="0" dirty="0" smtClean="0">
                <a:solidFill>
                  <a:schemeClr val="tx1">
                    <a:lumMod val="95000"/>
                    <a:lumOff val="5000"/>
                  </a:schemeClr>
                </a:solidFill>
                <a:latin typeface="Times New Roman" pitchFamily="18" charset="0"/>
                <a:cs typeface="Times New Roman" pitchFamily="18" charset="0"/>
              </a:rPr>
              <a:t>Clean Air Act</a:t>
            </a:r>
            <a:endParaRPr lang="en-US" sz="2000" b="0" dirty="0" smtClean="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037688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000" b="0" dirty="0">
                <a:latin typeface="Times New Roman" pitchFamily="18" charset="0"/>
                <a:cs typeface="Times New Roman" pitchFamily="18" charset="0"/>
              </a:rPr>
              <a:t>Bawa, R., &amp; Dwivedi, P. (2019). Impact of land cover on groundwater quality in the Upper Floridan Aquifer in Florida, United States. </a:t>
            </a:r>
            <a:r>
              <a:rPr lang="en-US" sz="2000" b="0" i="1" dirty="0">
                <a:latin typeface="Times New Roman" pitchFamily="18" charset="0"/>
                <a:cs typeface="Times New Roman" pitchFamily="18" charset="0"/>
              </a:rPr>
              <a:t>Environmental pollution</a:t>
            </a:r>
            <a:r>
              <a:rPr lang="en-US" sz="2000" b="0" dirty="0">
                <a:latin typeface="Times New Roman" pitchFamily="18" charset="0"/>
                <a:cs typeface="Times New Roman" pitchFamily="18" charset="0"/>
              </a:rPr>
              <a:t>, </a:t>
            </a:r>
            <a:r>
              <a:rPr lang="en-US" sz="2000" b="0" i="1" dirty="0">
                <a:latin typeface="Times New Roman" pitchFamily="18" charset="0"/>
                <a:cs typeface="Times New Roman" pitchFamily="18" charset="0"/>
              </a:rPr>
              <a:t>252</a:t>
            </a: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1828-1840.</a:t>
            </a:r>
          </a:p>
          <a:p>
            <a:r>
              <a:rPr lang="en-US" sz="2000" b="0" dirty="0" smtClean="0">
                <a:latin typeface="Times New Roman" pitchFamily="18" charset="0"/>
                <a:cs typeface="Times New Roman" pitchFamily="18" charset="0"/>
              </a:rPr>
              <a:t>Williams</a:t>
            </a:r>
            <a:r>
              <a:rPr lang="en-US" sz="2000" b="0" dirty="0">
                <a:latin typeface="Times New Roman" pitchFamily="18" charset="0"/>
                <a:cs typeface="Times New Roman" pitchFamily="18" charset="0"/>
              </a:rPr>
              <a:t>, A. T., &amp; Rangel-Buitrago, N. (2019). Marine litter: Solutions for a major environmental problem. </a:t>
            </a:r>
            <a:r>
              <a:rPr lang="en-US" sz="2000" b="0" i="1" dirty="0">
                <a:latin typeface="Times New Roman" pitchFamily="18" charset="0"/>
                <a:cs typeface="Times New Roman" pitchFamily="18" charset="0"/>
              </a:rPr>
              <a:t>Journal of coastal research</a:t>
            </a:r>
            <a:r>
              <a:rPr lang="en-US" sz="2000" b="0" dirty="0">
                <a:latin typeface="Times New Roman" pitchFamily="18" charset="0"/>
                <a:cs typeface="Times New Roman" pitchFamily="18" charset="0"/>
              </a:rPr>
              <a:t>, </a:t>
            </a:r>
            <a:r>
              <a:rPr lang="en-US" sz="2000" b="0" i="1" dirty="0">
                <a:latin typeface="Times New Roman" pitchFamily="18" charset="0"/>
                <a:cs typeface="Times New Roman" pitchFamily="18" charset="0"/>
              </a:rPr>
              <a:t>35</a:t>
            </a:r>
            <a:r>
              <a:rPr lang="en-US" sz="2000" b="0" dirty="0">
                <a:latin typeface="Times New Roman" pitchFamily="18" charset="0"/>
                <a:cs typeface="Times New Roman" pitchFamily="18" charset="0"/>
              </a:rPr>
              <a:t>(3), 648-663.</a:t>
            </a:r>
          </a:p>
          <a:p>
            <a:endParaRPr lang="en-US" sz="1800" b="0" dirty="0">
              <a:latin typeface="Times New Roman" pitchFamily="18" charset="0"/>
              <a:cs typeface="Times New Roman" pitchFamily="18" charset="0"/>
            </a:endParaRPr>
          </a:p>
        </p:txBody>
      </p:sp>
    </p:spTree>
    <p:extLst>
      <p:ext uri="{BB962C8B-B14F-4D97-AF65-F5344CB8AC3E}">
        <p14:creationId xmlns:p14="http://schemas.microsoft.com/office/powerpoint/2010/main" val="26715196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2756</TotalTime>
  <Words>297</Words>
  <Application>Microsoft Office PowerPoint</Application>
  <PresentationFormat>On-screen Show (4:3)</PresentationFormat>
  <Paragraphs>43</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Angles</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admin</dc:creator>
  <cp:lastModifiedBy>BRAYO</cp:lastModifiedBy>
  <cp:revision>511</cp:revision>
  <dcterms:created xsi:type="dcterms:W3CDTF">2017-03-06T17:33:03Z</dcterms:created>
  <dcterms:modified xsi:type="dcterms:W3CDTF">2021-06-18T08:32:01Z</dcterms:modified>
</cp:coreProperties>
</file>